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2" r:id="rId2"/>
    <p:sldId id="466" r:id="rId3"/>
    <p:sldId id="467" r:id="rId4"/>
    <p:sldId id="468" r:id="rId5"/>
    <p:sldId id="469" r:id="rId6"/>
    <p:sldId id="470" r:id="rId7"/>
    <p:sldId id="471" r:id="rId8"/>
    <p:sldId id="459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D2DEEC"/>
    <a:srgbClr val="5C7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/>
    <p:restoredTop sz="85434" autoAdjust="0"/>
  </p:normalViewPr>
  <p:slideViewPr>
    <p:cSldViewPr snapToGrid="0" snapToObjects="1">
      <p:cViewPr varScale="1">
        <p:scale>
          <a:sx n="78" d="100"/>
          <a:sy n="78" d="100"/>
        </p:scale>
        <p:origin x="201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6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2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5400" b="1" dirty="0">
              <a:solidFill>
                <a:srgbClr val="424242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sz="2000" b="0" i="0" dirty="0">
              <a:effectLst/>
              <a:latin typeface="wfont_6c5a17_c99314cbd4c64b15bf3db42c5475cd25"/>
            </a:endParaRPr>
          </a:p>
        </p:txBody>
      </p:sp>
    </p:spTree>
    <p:extLst>
      <p:ext uri="{BB962C8B-B14F-4D97-AF65-F5344CB8AC3E}">
        <p14:creationId xmlns:p14="http://schemas.microsoft.com/office/powerpoint/2010/main" val="14861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BD87-992C-98A7-D6A4-EDFB48A2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32793-84AA-A05F-6F55-AE83BFF1A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B87CE-3911-4CA4-87E4-5B6059DAC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sz="2000" b="0" i="0" dirty="0">
              <a:effectLst/>
              <a:latin typeface="wfont_6c5a17_c99314cbd4c64b15bf3db42c5475cd25"/>
            </a:endParaRPr>
          </a:p>
        </p:txBody>
      </p:sp>
    </p:spTree>
    <p:extLst>
      <p:ext uri="{BB962C8B-B14F-4D97-AF65-F5344CB8AC3E}">
        <p14:creationId xmlns:p14="http://schemas.microsoft.com/office/powerpoint/2010/main" val="243425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80F4F-0D03-928D-00EE-7D28E2857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A2717-04E6-AC28-0E94-8F78F9FA0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BE015-DB72-1691-63BB-748DDB0C7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sz="2000" b="0" i="0" dirty="0">
              <a:effectLst/>
              <a:latin typeface="wfont_6c5a17_c99314cbd4c64b15bf3db42c5475cd25"/>
            </a:endParaRPr>
          </a:p>
        </p:txBody>
      </p:sp>
    </p:spTree>
    <p:extLst>
      <p:ext uri="{BB962C8B-B14F-4D97-AF65-F5344CB8AC3E}">
        <p14:creationId xmlns:p14="http://schemas.microsoft.com/office/powerpoint/2010/main" val="68345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Lato Light"/>
                <a:ea typeface="Lato Light"/>
                <a:cs typeface="Lato Light"/>
                <a:sym typeface="Lato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Lato Light"/>
                <a:ea typeface="Lato Light"/>
                <a:cs typeface="Lato Light"/>
                <a:sym typeface="Lato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Lato Light"/>
                <a:ea typeface="Lato Light"/>
                <a:cs typeface="Lato Light"/>
                <a:sym typeface="Lato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Lato Light"/>
                <a:ea typeface="Lato Light"/>
                <a:cs typeface="Lato Light"/>
                <a:sym typeface="Lato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Lato Light"/>
                <a:ea typeface="Lato Light"/>
                <a:cs typeface="Lato Light"/>
                <a:sym typeface="La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Regula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077" y="691652"/>
            <a:ext cx="5162518" cy="2956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A3A48F-02A9-1441-94FF-2948755C6C61}"/>
              </a:ext>
            </a:extLst>
          </p:cNvPr>
          <p:cNvSpPr/>
          <p:nvPr/>
        </p:nvSpPr>
        <p:spPr>
          <a:xfrm>
            <a:off x="0" y="9219210"/>
            <a:ext cx="13004800" cy="53439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075DA-6FC8-6A4B-B22B-4DD7391634FE}"/>
              </a:ext>
            </a:extLst>
          </p:cNvPr>
          <p:cNvSpPr/>
          <p:nvPr/>
        </p:nvSpPr>
        <p:spPr>
          <a:xfrm>
            <a:off x="0" y="223809"/>
            <a:ext cx="13004800" cy="52920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0">
            <a:extLst>
              <a:ext uri="{FF2B5EF4-FFF2-40B4-BE49-F238E27FC236}">
                <a16:creationId xmlns:a16="http://schemas.microsoft.com/office/drawing/2014/main" id="{A00D01C8-C414-D644-B209-6F25BAD6AB89}"/>
              </a:ext>
            </a:extLst>
          </p:cNvPr>
          <p:cNvSpPr txBox="1">
            <a:spLocks/>
          </p:cNvSpPr>
          <p:nvPr/>
        </p:nvSpPr>
        <p:spPr>
          <a:xfrm>
            <a:off x="1470522" y="3747567"/>
            <a:ext cx="10063627" cy="364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9pPr>
          </a:lstStyle>
          <a:p>
            <a:pPr hangingPunct="1"/>
            <a:r>
              <a:rPr lang="en-US" sz="4800" b="1" i="0" u="none" strike="noStrike" dirty="0">
                <a:solidFill>
                  <a:srgbClr val="1F1F1F"/>
                </a:solidFill>
                <a:effectLst/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Advancing River Monitoring: High-Resolution Surface Velocity Measurement Using Range-Doppler Radar from Moving Platforms</a:t>
            </a:r>
            <a:endParaRPr lang="en-GB" sz="4800" b="1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E32BB-41CD-BF80-7745-6660B638B74F}"/>
              </a:ext>
            </a:extLst>
          </p:cNvPr>
          <p:cNvSpPr txBox="1"/>
          <p:nvPr/>
        </p:nvSpPr>
        <p:spPr>
          <a:xfrm>
            <a:off x="3249471" y="9168825"/>
            <a:ext cx="650573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Lato Regular"/>
              </a:rPr>
              <a:t>www</a:t>
            </a:r>
            <a:r>
              <a:rPr lang="en-GB" sz="3200" dirty="0" err="1">
                <a:effectLst/>
                <a:latin typeface="Muli"/>
              </a:rPr>
              <a:t>.</a:t>
            </a:r>
            <a:r>
              <a:rPr lang="en-GB" sz="3200" b="1" dirty="0" err="1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geolux-radars.com</a:t>
            </a:r>
            <a:r>
              <a:rPr lang="en-GB" sz="3200" b="1" dirty="0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</a:p>
        </p:txBody>
      </p:sp>
      <p:sp>
        <p:nvSpPr>
          <p:cNvPr id="2" name="Shape 120">
            <a:extLst>
              <a:ext uri="{FF2B5EF4-FFF2-40B4-BE49-F238E27FC236}">
                <a16:creationId xmlns:a16="http://schemas.microsoft.com/office/drawing/2014/main" id="{4D1244B6-83D5-FB0B-A6E9-CCBA2A717E1F}"/>
              </a:ext>
            </a:extLst>
          </p:cNvPr>
          <p:cNvSpPr txBox="1">
            <a:spLocks/>
          </p:cNvSpPr>
          <p:nvPr/>
        </p:nvSpPr>
        <p:spPr>
          <a:xfrm>
            <a:off x="2411515" y="7781862"/>
            <a:ext cx="8181770" cy="99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Lato Regular"/>
              </a:defRPr>
            </a:lvl9pPr>
          </a:lstStyle>
          <a:p>
            <a:pPr hangingPunct="1"/>
            <a:r>
              <a:rPr lang="hr-HR" sz="36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Grubesa, Sanja; </a:t>
            </a:r>
            <a:r>
              <a:rPr lang="hr-HR" sz="36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Drmic</a:t>
            </a:r>
            <a:r>
              <a:rPr lang="hr-HR" sz="36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Luka; Orlic, Niksa; </a:t>
            </a:r>
            <a:r>
              <a:rPr lang="hr-HR" sz="36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Grubesa, Tomislav</a:t>
            </a:r>
          </a:p>
        </p:txBody>
      </p:sp>
    </p:spTree>
    <p:extLst>
      <p:ext uri="{BB962C8B-B14F-4D97-AF65-F5344CB8AC3E}">
        <p14:creationId xmlns:p14="http://schemas.microsoft.com/office/powerpoint/2010/main" val="243685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B22CAA-EB9D-1E8D-B757-43B4E4F0F41C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3A48F-02A9-1441-94FF-2948755C6C61}"/>
              </a:ext>
            </a:extLst>
          </p:cNvPr>
          <p:cNvSpPr/>
          <p:nvPr/>
        </p:nvSpPr>
        <p:spPr>
          <a:xfrm>
            <a:off x="-64" y="9374009"/>
            <a:ext cx="13004800" cy="379591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8CD3-DFD8-6D2C-4185-63587C668F8E}"/>
              </a:ext>
            </a:extLst>
          </p:cNvPr>
          <p:cNvSpPr txBox="1"/>
          <p:nvPr/>
        </p:nvSpPr>
        <p:spPr>
          <a:xfrm>
            <a:off x="632300" y="478413"/>
            <a:ext cx="120807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Traditional hydrometric monitoring </a:t>
            </a:r>
            <a:endParaRPr lang="en-GB" sz="54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7BB77-3F3D-3D9D-E9BA-CD485F11BA1E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E2EB8-0F3D-0809-8629-3DF141DFA9C4}"/>
              </a:ext>
            </a:extLst>
          </p:cNvPr>
          <p:cNvSpPr txBox="1"/>
          <p:nvPr/>
        </p:nvSpPr>
        <p:spPr>
          <a:xfrm>
            <a:off x="-64" y="1780924"/>
            <a:ext cx="13004800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Traditional hydrometric monitoring</a:t>
            </a:r>
            <a:r>
              <a:rPr lang="hr-HR" sz="36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</a:t>
            </a:r>
            <a:r>
              <a:rPr lang="en-US" sz="36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endParaRPr lang="en-GB" sz="36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relies on station-based, in-situ measurements</a:t>
            </a: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.</a:t>
            </a:r>
            <a:endParaRPr lang="hr-HR" dirty="0">
              <a:solidFill>
                <a:srgbClr val="424242"/>
              </a:solidFill>
            </a:endParaRPr>
          </a:p>
          <a:p>
            <a:pPr algn="l"/>
            <a:r>
              <a:rPr lang="hr-HR" b="1" dirty="0">
                <a:solidFill>
                  <a:srgbClr val="424242"/>
                </a:solidFill>
                <a:latin typeface="CMU Bright Roman" panose="02000603000000000000" pitchFamily="2" charset="0"/>
              </a:rPr>
              <a:t>P</a:t>
            </a:r>
            <a:r>
              <a:rPr lang="en-US" b="1" dirty="0" err="1">
                <a:solidFill>
                  <a:srgbClr val="424242"/>
                </a:solidFill>
                <a:latin typeface="CMU Bright Roman" panose="02000603000000000000" pitchFamily="2" charset="0"/>
              </a:rPr>
              <a:t>arameters</a:t>
            </a:r>
            <a:r>
              <a:rPr lang="hr-HR" b="1" dirty="0">
                <a:solidFill>
                  <a:srgbClr val="424242"/>
                </a:solidFill>
              </a:rPr>
              <a:t>:</a:t>
            </a:r>
            <a:r>
              <a:rPr lang="en-US" b="1" dirty="0">
                <a:solidFill>
                  <a:srgbClr val="424242"/>
                </a:solidFill>
                <a:latin typeface="CMU Bright Roman" panose="02000603000000000000" pitchFamily="2" charset="0"/>
              </a:rPr>
              <a:t> </a:t>
            </a:r>
            <a:endParaRPr lang="hr-HR" b="1" dirty="0">
              <a:solidFill>
                <a:srgbClr val="424242"/>
              </a:solidFill>
            </a:endParaRPr>
          </a:p>
          <a:p>
            <a:pPr lvl="8"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water surface elevation, </a:t>
            </a:r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lvl="8"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flow velocity, </a:t>
            </a:r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lvl="8"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bed geometry</a:t>
            </a:r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lvl="8"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river discharge </a:t>
            </a:r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are recorded using sensors installed directly in or near the flow</a:t>
            </a: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.</a:t>
            </a:r>
          </a:p>
          <a:p>
            <a:pPr algn="l"/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algn="l"/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A few examples of measurements</a:t>
            </a: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…</a:t>
            </a:r>
            <a:endParaRPr lang="en-US" dirty="0">
              <a:solidFill>
                <a:srgbClr val="424242"/>
              </a:solidFill>
              <a:latin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B22CAA-EB9D-1E8D-B757-43B4E4F0F41C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8CD3-DFD8-6D2C-4185-63587C668F8E}"/>
              </a:ext>
            </a:extLst>
          </p:cNvPr>
          <p:cNvSpPr txBox="1"/>
          <p:nvPr/>
        </p:nvSpPr>
        <p:spPr>
          <a:xfrm>
            <a:off x="305729" y="682551"/>
            <a:ext cx="120807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Flow Velocity Measurements</a:t>
            </a:r>
            <a:endParaRPr lang="en-GB" sz="54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7BB77-3F3D-3D9D-E9BA-CD485F11BA1E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60697C51-D977-BC46-5F18-4BF574AC4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270"/>
            <a:ext cx="13004800" cy="62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B22CAA-EB9D-1E8D-B757-43B4E4F0F41C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8CD3-DFD8-6D2C-4185-63587C668F8E}"/>
              </a:ext>
            </a:extLst>
          </p:cNvPr>
          <p:cNvSpPr txBox="1"/>
          <p:nvPr/>
        </p:nvSpPr>
        <p:spPr>
          <a:xfrm>
            <a:off x="305729" y="682551"/>
            <a:ext cx="120807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dirty="0">
                <a:solidFill>
                  <a:srgbClr val="42424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Measuring River Discharge</a:t>
            </a:r>
            <a:endParaRPr lang="en-GB" sz="54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7BB77-3F3D-3D9D-E9BA-CD485F11BA1E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1FB6078-7AC3-4E7C-0564-D3523FAF4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76772"/>
              </p:ext>
            </p:extLst>
          </p:nvPr>
        </p:nvGraphicFramePr>
        <p:xfrm>
          <a:off x="-1" y="2488292"/>
          <a:ext cx="13146187" cy="477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45870" imgH="2196899" progId="Word.Document.12">
                  <p:embed/>
                </p:oleObj>
              </mc:Choice>
              <mc:Fallback>
                <p:oleObj name="Document" r:id="rId3" imgW="6045870" imgH="21968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2488292"/>
                        <a:ext cx="13146187" cy="4777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B22CAA-EB9D-1E8D-B757-43B4E4F0F41C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3A48F-02A9-1441-94FF-2948755C6C61}"/>
              </a:ext>
            </a:extLst>
          </p:cNvPr>
          <p:cNvSpPr/>
          <p:nvPr/>
        </p:nvSpPr>
        <p:spPr>
          <a:xfrm>
            <a:off x="-64" y="9374009"/>
            <a:ext cx="13004800" cy="379591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8CD3-DFD8-6D2C-4185-63587C668F8E}"/>
              </a:ext>
            </a:extLst>
          </p:cNvPr>
          <p:cNvSpPr txBox="1"/>
          <p:nvPr/>
        </p:nvSpPr>
        <p:spPr>
          <a:xfrm>
            <a:off x="305729" y="682551"/>
            <a:ext cx="1254159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noProof="0" dirty="0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Results</a:t>
            </a:r>
            <a:endParaRPr lang="en-GB" sz="54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7BB77-3F3D-3D9D-E9BA-CD485F11BA1E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C4D17-D2B4-850B-E3F1-347CD1A9385D}"/>
              </a:ext>
            </a:extLst>
          </p:cNvPr>
          <p:cNvSpPr txBox="1"/>
          <p:nvPr/>
        </p:nvSpPr>
        <p:spPr>
          <a:xfrm>
            <a:off x="473529" y="2888919"/>
            <a:ext cx="11903528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In this study, we analyzed velocity measurements obtained using range-Doppler radar and compared them to traditional Doppler radar experiments</a:t>
            </a: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W</a:t>
            </a:r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e installed a Doppler radar and a range-Doppler radar on unmanned aerial vehicles (UAVs) to measure water surface velocity</a:t>
            </a: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.</a:t>
            </a:r>
            <a:endParaRPr lang="en-US" dirty="0">
              <a:solidFill>
                <a:srgbClr val="424242"/>
              </a:solidFill>
              <a:latin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5465A-0232-E151-596B-411010B8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46FC4B-B54C-2E9E-D0E9-CC8C429E1790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376836-D93D-D766-F405-6B12DA2954E8}"/>
              </a:ext>
            </a:extLst>
          </p:cNvPr>
          <p:cNvSpPr/>
          <p:nvPr/>
        </p:nvSpPr>
        <p:spPr>
          <a:xfrm>
            <a:off x="-64" y="9374009"/>
            <a:ext cx="13004800" cy="379591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64542-5182-DBC7-DA15-07E1832DD6B3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C66F8-EB7D-02A4-C1C7-BE7F3B51CEC5}"/>
              </a:ext>
            </a:extLst>
          </p:cNvPr>
          <p:cNvSpPr txBox="1"/>
          <p:nvPr/>
        </p:nvSpPr>
        <p:spPr>
          <a:xfrm>
            <a:off x="305729" y="759495"/>
            <a:ext cx="1254159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400" b="1" noProof="0" dirty="0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Measurements with Doppler radar mounted on UAV </a:t>
            </a:r>
            <a:endParaRPr lang="en-GB" sz="4400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4DAE08-2659-E883-960C-BA55638BC2E8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FE490F-38AB-7BAA-CF5F-7F9D0F5F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29" y="1357774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5C1D0C2-9488-37E7-1326-27D7D542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9" y="1691250"/>
            <a:ext cx="6862514" cy="37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E428986-BE76-1A1B-F8FC-8B1CB93D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9" y="3044398"/>
            <a:ext cx="43225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UAV hovering at a fixed point above the water at a height of 1 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C8E0EF-80AE-5F9E-9067-FE4E2928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3" y="6353267"/>
            <a:ext cx="43225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UAV hovering at a fixed point above the water at a height of </a:t>
            </a:r>
            <a:r>
              <a:rPr lang="hr-HR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2</a:t>
            </a: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 m</a:t>
            </a:r>
          </a:p>
        </p:txBody>
      </p:sp>
      <p:pic>
        <p:nvPicPr>
          <p:cNvPr id="11" name="Picture 10" descr="A blue square with green and red lines&#10;&#10;AI-generated content may be incorrect.">
            <a:extLst>
              <a:ext uri="{FF2B5EF4-FFF2-40B4-BE49-F238E27FC236}">
                <a16:creationId xmlns:a16="http://schemas.microsoft.com/office/drawing/2014/main" id="{00C96D41-A570-DFA0-EA84-322857CFD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50" y="5414871"/>
            <a:ext cx="6946964" cy="3775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77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1A6F3-897E-79CC-4DCD-1BD8028C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4D780-52EC-7D12-9095-D6C0E6FE6672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955B6-0D84-EB71-6078-A4D80DB2E7CE}"/>
              </a:ext>
            </a:extLst>
          </p:cNvPr>
          <p:cNvSpPr/>
          <p:nvPr/>
        </p:nvSpPr>
        <p:spPr>
          <a:xfrm>
            <a:off x="-64" y="9374009"/>
            <a:ext cx="13004800" cy="379591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621E1-5805-7EFF-A7D3-0ABD9CE923F0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07B20-215D-337A-2BCE-65F57FC22CC4}"/>
              </a:ext>
            </a:extLst>
          </p:cNvPr>
          <p:cNvSpPr txBox="1"/>
          <p:nvPr/>
        </p:nvSpPr>
        <p:spPr>
          <a:xfrm>
            <a:off x="305729" y="821050"/>
            <a:ext cx="125415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1" noProof="0" dirty="0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Measurements with range-Doppler radar mounted on  UAV</a:t>
            </a:r>
            <a:endParaRPr lang="en-GB" b="1" dirty="0">
              <a:solidFill>
                <a:srgbClr val="42424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264CA-0F76-6D03-0885-6B190E7A388A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D3FCA20-A963-8407-EC43-990B72C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29" y="1357774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7C35FE-17EB-0E78-18B9-237B49676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05" y="2936006"/>
            <a:ext cx="43225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UAV hovering at a fixed point above the water at a height of 1 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3FE27F9-EF30-4198-DAE6-6D8AF1B3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3" y="6353267"/>
            <a:ext cx="43225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UAV hovering at a fixed point above the water at a height of </a:t>
            </a:r>
            <a:r>
              <a:rPr lang="hr-HR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2</a:t>
            </a:r>
            <a:r>
              <a:rPr lang="en-US" altLang="en-US" sz="3200" dirty="0">
                <a:solidFill>
                  <a:srgbClr val="424242"/>
                </a:solidFill>
                <a:latin typeface="CMU Bright Roman" panose="02000603000000000000" pitchFamily="2" charset="0"/>
              </a:rPr>
              <a:t> m</a:t>
            </a:r>
          </a:p>
        </p:txBody>
      </p:sp>
      <p:pic>
        <p:nvPicPr>
          <p:cNvPr id="4" name="Picture 3" descr="A blue and yellow dotted background&#10;&#10;AI-generated content may be incorrect.">
            <a:extLst>
              <a:ext uri="{FF2B5EF4-FFF2-40B4-BE49-F238E27FC236}">
                <a16:creationId xmlns:a16="http://schemas.microsoft.com/office/drawing/2014/main" id="{3EDD5F8D-B69A-766C-CB66-6AFE91D63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28" y="5551505"/>
            <a:ext cx="8186759" cy="3133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8FA61-B416-4249-C46D-F2257B803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" y="2124246"/>
            <a:ext cx="8333127" cy="33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B22CAA-EB9D-1E8D-B757-43B4E4F0F41C}"/>
              </a:ext>
            </a:extLst>
          </p:cNvPr>
          <p:cNvSpPr/>
          <p:nvPr/>
        </p:nvSpPr>
        <p:spPr>
          <a:xfrm>
            <a:off x="0" y="532100"/>
            <a:ext cx="13004800" cy="1084040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3A48F-02A9-1441-94FF-2948755C6C61}"/>
              </a:ext>
            </a:extLst>
          </p:cNvPr>
          <p:cNvSpPr/>
          <p:nvPr/>
        </p:nvSpPr>
        <p:spPr>
          <a:xfrm>
            <a:off x="-64" y="9374009"/>
            <a:ext cx="13004800" cy="379591"/>
          </a:xfrm>
          <a:prstGeom prst="rect">
            <a:avLst/>
          </a:prstGeom>
          <a:solidFill>
            <a:srgbClr val="D2DE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02F9-F65B-F44D-A721-A55E377B6116}"/>
              </a:ext>
            </a:extLst>
          </p:cNvPr>
          <p:cNvSpPr/>
          <p:nvPr/>
        </p:nvSpPr>
        <p:spPr>
          <a:xfrm>
            <a:off x="-64" y="77399"/>
            <a:ext cx="13004800" cy="379591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8CD3-DFD8-6D2C-4185-63587C668F8E}"/>
              </a:ext>
            </a:extLst>
          </p:cNvPr>
          <p:cNvSpPr txBox="1"/>
          <p:nvPr/>
        </p:nvSpPr>
        <p:spPr>
          <a:xfrm>
            <a:off x="305730" y="682551"/>
            <a:ext cx="1151339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dirty="0">
                <a:solidFill>
                  <a:srgbClr val="42424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7BB77-3F3D-3D9D-E9BA-CD485F11BA1E}"/>
              </a:ext>
            </a:extLst>
          </p:cNvPr>
          <p:cNvSpPr/>
          <p:nvPr/>
        </p:nvSpPr>
        <p:spPr>
          <a:xfrm>
            <a:off x="-64" y="0"/>
            <a:ext cx="13004800" cy="534390"/>
          </a:xfrm>
          <a:prstGeom prst="rect">
            <a:avLst/>
          </a:prstGeom>
          <a:solidFill>
            <a:srgbClr val="5C7A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41FFB-601E-E377-E78E-B07F30049B1C}"/>
              </a:ext>
            </a:extLst>
          </p:cNvPr>
          <p:cNvSpPr txBox="1"/>
          <p:nvPr/>
        </p:nvSpPr>
        <p:spPr>
          <a:xfrm>
            <a:off x="-64" y="2300752"/>
            <a:ext cx="13004864" cy="5823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The key advantage of range-Doppler radar is its ability to capture both range and Doppler information simultaneously, providing a more comprehensive view of the velocity profile across a given surface</a:t>
            </a:r>
            <a:r>
              <a:rPr lang="en-GB" dirty="0">
                <a:solidFill>
                  <a:srgbClr val="424242"/>
                </a:solidFill>
                <a:latin typeface="CMU Bright Roman" panose="02000603000000000000" pitchFamily="2" charset="0"/>
              </a:rPr>
              <a:t> </a:t>
            </a:r>
            <a:endParaRPr lang="hr-HR" dirty="0">
              <a:solidFill>
                <a:srgbClr val="424242"/>
              </a:solidFill>
              <a:latin typeface="CMU Bright Roman" panose="02000603000000000000" pitchFamily="2" charset="0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424242"/>
                </a:solidFill>
                <a:latin typeface="CMU Bright Roman" panose="02000603000000000000" pitchFamily="2" charset="0"/>
              </a:rPr>
              <a:t>R</a:t>
            </a:r>
            <a:r>
              <a:rPr lang="en-US" dirty="0" err="1">
                <a:solidFill>
                  <a:srgbClr val="424242"/>
                </a:solidFill>
                <a:latin typeface="CMU Bright Roman" panose="02000603000000000000" pitchFamily="2" charset="0"/>
              </a:rPr>
              <a:t>ange</a:t>
            </a:r>
            <a:r>
              <a:rPr lang="en-US" dirty="0">
                <a:solidFill>
                  <a:srgbClr val="424242"/>
                </a:solidFill>
                <a:latin typeface="CMU Bright Roman" panose="02000603000000000000" pitchFamily="2" charset="0"/>
              </a:rPr>
              <a:t>-Doppler radar can achieve higher resolution and wider spatial coverage compared to conventional radar systems, making it particularly useful for large-scale water observation</a:t>
            </a:r>
            <a:endParaRPr lang="en-GB" dirty="0">
              <a:solidFill>
                <a:srgbClr val="424242"/>
              </a:solidFill>
              <a:latin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ato Regular"/>
        <a:ea typeface="Lato Regular"/>
        <a:cs typeface="Lato Regular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ato Regular"/>
        <a:ea typeface="Lato Regular"/>
        <a:cs typeface="Lato Regular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DEA6FA0815F469302D0509EDA5610" ma:contentTypeVersion="18" ma:contentTypeDescription="Create a new document." ma:contentTypeScope="" ma:versionID="b92566356bf52c61256bd70ba00ec890">
  <xsd:schema xmlns:xsd="http://www.w3.org/2001/XMLSchema" xmlns:xs="http://www.w3.org/2001/XMLSchema" xmlns:p="http://schemas.microsoft.com/office/2006/metadata/properties" xmlns:ns2="f436e091-228a-4159-8132-92ae0193b588" xmlns:ns3="66479aad-9513-42df-987b-0dae698aaf8c" targetNamespace="http://schemas.microsoft.com/office/2006/metadata/properties" ma:root="true" ma:fieldsID="b8a993d3ec975382e9b56820b4fa84bb" ns2:_="" ns3:_="">
    <xsd:import namespace="f436e091-228a-4159-8132-92ae0193b588"/>
    <xsd:import namespace="66479aad-9513-42df-987b-0dae698aa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6e091-228a-4159-8132-92ae0193b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2102423-6c9a-45d0-aa71-0069027d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aad-9513-42df-987b-0dae698aaf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b2a0ad5-484f-48b7-ad42-adfbe985e44d}" ma:internalName="TaxCatchAll" ma:showField="CatchAllData" ma:web="66479aad-9513-42df-987b-0dae698aa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479aad-9513-42df-987b-0dae698aaf8c" xsi:nil="true"/>
    <lcf76f155ced4ddcb4097134ff3c332f xmlns="f436e091-228a-4159-8132-92ae0193b5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35D8FB-E85F-49A3-8FBF-672E3030056F}"/>
</file>

<file path=customXml/itemProps2.xml><?xml version="1.0" encoding="utf-8"?>
<ds:datastoreItem xmlns:ds="http://schemas.openxmlformats.org/officeDocument/2006/customXml" ds:itemID="{ECA87C29-DDAC-488D-9331-D3F4673FBCA4}"/>
</file>

<file path=customXml/itemProps3.xml><?xml version="1.0" encoding="utf-8"?>
<ds:datastoreItem xmlns:ds="http://schemas.openxmlformats.org/officeDocument/2006/customXml" ds:itemID="{A613B3EA-E163-42DF-99A5-A5C2D247C4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7638</TotalTime>
  <Words>261</Words>
  <Application>Microsoft Office PowerPoint</Application>
  <PresentationFormat>Custom</PresentationFormat>
  <Paragraphs>28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CMU Bright</vt:lpstr>
      <vt:lpstr>CMU BRIGHT ROMAN</vt:lpstr>
      <vt:lpstr>CMU BRIGHT ROMAN</vt:lpstr>
      <vt:lpstr>Helvetica</vt:lpstr>
      <vt:lpstr>Helvetica Light</vt:lpstr>
      <vt:lpstr>Helvetica Neue</vt:lpstr>
      <vt:lpstr>Lato Light</vt:lpstr>
      <vt:lpstr>Lato Regular</vt:lpstr>
      <vt:lpstr>Muli</vt:lpstr>
      <vt:lpstr>wfont_6c5a17_c99314cbd4c64b15bf3db42c5475cd25</vt:lpstr>
      <vt:lpstr>White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test results: Rona glass factory</dc:title>
  <dc:creator>Tomislav Grubesa</dc:creator>
  <cp:lastModifiedBy>Tomislav Grubeša</cp:lastModifiedBy>
  <cp:revision>559</cp:revision>
  <dcterms:modified xsi:type="dcterms:W3CDTF">2025-05-02T11:54:23Z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0x0101003E3DEA6FA0815F469302D0509EDA5610</vt:lpwstr>
  </property>
</Properties>
</file>